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88" r:id="rId2"/>
    <p:sldId id="315" r:id="rId3"/>
    <p:sldId id="257" r:id="rId4"/>
    <p:sldId id="258" r:id="rId5"/>
    <p:sldId id="259" r:id="rId6"/>
    <p:sldId id="260" r:id="rId7"/>
    <p:sldId id="316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6" autoAdjust="0"/>
    <p:restoredTop sz="94660"/>
  </p:normalViewPr>
  <p:slideViewPr>
    <p:cSldViewPr snapToGrid="0">
      <p:cViewPr varScale="1">
        <p:scale>
          <a:sx n="92" d="100"/>
          <a:sy n="92" d="100"/>
        </p:scale>
        <p:origin x="128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2FC536-99F0-461C-8589-02E2128788CD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1F851-5E7C-4B98-B952-7CAD6B99B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259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7AFC931-9C18-4C0A-97DF-046060C07B85}" type="slidenum">
              <a:t>2</a:t>
            </a:fld>
            <a:endParaRPr lang="en-IN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7175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F28917-97C6-4C49-AC9B-A67826A04F96}" type="slidenum">
              <a:t>7</a:t>
            </a:fld>
            <a:endParaRPr lang="en-IN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1959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7/04/2018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DEC98-FEA3-4796-926B-39EC872156DC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83DF08-8F7A-409C-8EA9-CD5856FAD54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96992" y="2434107"/>
            <a:ext cx="24925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Wearable's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62656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1071" y="130981"/>
            <a:ext cx="8871742" cy="14740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>
              <a:defRPr lang="en-US"/>
            </a:defPPr>
            <a:lvl1pPr algn="ctr" hangingPunct="0">
              <a:defRPr sz="3628" b="1">
                <a:solidFill>
                  <a:srgbClr val="FFFFFF"/>
                </a:solidFill>
                <a:latin typeface="Arial" pitchFamily="18"/>
                <a:ea typeface="DejaVu Sans" pitchFamily="2"/>
                <a:cs typeface="DejaVu Sans" pitchFamily="2"/>
              </a:defRPr>
            </a:lvl1pPr>
          </a:lstStyle>
          <a:p>
            <a:r>
              <a:rPr lang="en-IN" dirty="0"/>
              <a:t>What Is Wearable Technology?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6593" y="1146556"/>
            <a:ext cx="8849537" cy="4895002"/>
          </a:xfrm>
          <a:prstGeom prst="rect">
            <a:avLst/>
          </a:prstGeom>
          <a:noFill/>
          <a:ln>
            <a:noFill/>
          </a:ln>
          <a:effectLst>
            <a:outerShdw dir="16200000" algn="tl">
              <a:srgbClr val="808080"/>
            </a:outerShdw>
          </a:effectLst>
        </p:spPr>
        <p:txBody>
          <a:bodyPr vert="horz" wrap="none" lIns="81638" tIns="40819" rIns="81638" bIns="40819" anchorCtr="0" compatLnSpc="0"/>
          <a:lstStyle/>
          <a:p>
            <a:pPr hangingPunct="0"/>
            <a:r>
              <a:rPr lang="en-IN" sz="1996" i="1" dirty="0">
                <a:solidFill>
                  <a:srgbClr val="FFFFFF"/>
                </a:solidFill>
                <a:latin typeface="Liberation Serif" pitchFamily="18"/>
                <a:ea typeface="DejaVu Sans" pitchFamily="2"/>
                <a:cs typeface="DejaVu Sans" pitchFamily="2"/>
              </a:rPr>
              <a:t>‘</a:t>
            </a:r>
            <a:r>
              <a:rPr lang="en-IN" sz="1996" i="1" dirty="0">
                <a:latin typeface="Liberation Serif" pitchFamily="18"/>
                <a:ea typeface="DejaVu Sans" pitchFamily="2"/>
                <a:cs typeface="DejaVu Sans" pitchFamily="2"/>
              </a:rPr>
              <a:t>Wearable Devices’ or ‘body-borne computers’ that can be worn by user - but </a:t>
            </a:r>
            <a:r>
              <a:rPr lang="en-IN" sz="1996" i="1" dirty="0" smtClean="0">
                <a:latin typeface="Liberation Serif" pitchFamily="18"/>
                <a:ea typeface="DejaVu Sans" pitchFamily="2"/>
                <a:cs typeface="DejaVu Sans" pitchFamily="2"/>
              </a:rPr>
              <a:t>are</a:t>
            </a:r>
          </a:p>
          <a:p>
            <a:pPr hangingPunct="0"/>
            <a:r>
              <a:rPr lang="en-IN" sz="1996" i="1" dirty="0" smtClean="0">
                <a:latin typeface="Liberation Serif" pitchFamily="18"/>
                <a:ea typeface="DejaVu Sans" pitchFamily="2"/>
                <a:cs typeface="DejaVu Sans" pitchFamily="2"/>
              </a:rPr>
              <a:t> </a:t>
            </a:r>
            <a:r>
              <a:rPr lang="en-IN" sz="1996" i="1" dirty="0">
                <a:latin typeface="Liberation Serif" pitchFamily="18"/>
                <a:ea typeface="DejaVu Sans" pitchFamily="2"/>
                <a:cs typeface="DejaVu Sans" pitchFamily="2"/>
              </a:rPr>
              <a:t>intended to interact with the wearer without punching keys or other manipulation</a:t>
            </a:r>
          </a:p>
          <a:p>
            <a:pPr hangingPunct="0"/>
            <a:endParaRPr lang="en-IN" sz="1996" i="1" dirty="0">
              <a:latin typeface="Liberation Serif" pitchFamily="18"/>
              <a:ea typeface="DejaVu Sans" pitchFamily="2"/>
              <a:cs typeface="DejaVu Sans" pitchFamily="2"/>
            </a:endParaRPr>
          </a:p>
          <a:p>
            <a:pPr hangingPunct="0"/>
            <a:r>
              <a:rPr lang="en-IN" sz="1996" i="1" dirty="0">
                <a:latin typeface="Liberation Serif" pitchFamily="18"/>
                <a:ea typeface="DejaVu Sans" pitchFamily="2"/>
                <a:cs typeface="DejaVu Sans" pitchFamily="2"/>
              </a:rPr>
              <a:t> - always on, always working</a:t>
            </a:r>
          </a:p>
          <a:p>
            <a:pPr hangingPunct="0"/>
            <a:endParaRPr lang="en-IN" sz="1996" i="1" dirty="0">
              <a:latin typeface="Liberation Serif" pitchFamily="18"/>
              <a:ea typeface="DejaVu Sans" pitchFamily="2"/>
              <a:cs typeface="DejaVu Sans" pitchFamily="2"/>
            </a:endParaRPr>
          </a:p>
          <a:p>
            <a:pPr hangingPunct="0"/>
            <a:r>
              <a:rPr lang="en-IN" sz="1996" i="1" dirty="0">
                <a:latin typeface="Liberation Serif" pitchFamily="18"/>
                <a:ea typeface="DejaVu Sans" pitchFamily="2"/>
                <a:cs typeface="DejaVu Sans" pitchFamily="2"/>
              </a:rPr>
              <a:t>- performs calculations and processes information</a:t>
            </a:r>
          </a:p>
          <a:p>
            <a:pPr hangingPunct="0"/>
            <a:endParaRPr lang="en-IN" sz="1996" i="1" dirty="0">
              <a:latin typeface="Liberation Serif" pitchFamily="18"/>
              <a:ea typeface="DejaVu Sans" pitchFamily="2"/>
              <a:cs typeface="DejaVu Sans" pitchFamily="2"/>
            </a:endParaRPr>
          </a:p>
          <a:p>
            <a:pPr hangingPunct="0"/>
            <a:endParaRPr lang="en-IN" sz="1996" i="1" dirty="0">
              <a:latin typeface="Liberation Serif" pitchFamily="18"/>
              <a:ea typeface="DejaVu Sans" pitchFamily="2"/>
              <a:cs typeface="DejaVu Sans" pitchFamily="2"/>
            </a:endParaRPr>
          </a:p>
          <a:p>
            <a:pPr algn="ctr" hangingPunct="0"/>
            <a:r>
              <a:rPr lang="en-IN" sz="2177" i="1" dirty="0">
                <a:latin typeface="Liberation Serif" pitchFamily="18"/>
                <a:ea typeface="DejaVu Sans" pitchFamily="2"/>
                <a:cs typeface="DejaVu Sans" pitchFamily="2"/>
              </a:rPr>
              <a:t>The Wearable technology consists of two parts</a:t>
            </a:r>
          </a:p>
          <a:p>
            <a:pPr hangingPunct="0"/>
            <a:endParaRPr lang="en-IN" sz="1996" i="1" dirty="0">
              <a:latin typeface="Liberation Serif" pitchFamily="18"/>
              <a:ea typeface="DejaVu Sans" pitchFamily="2"/>
              <a:cs typeface="DejaVu Sans" pitchFamily="2"/>
            </a:endParaRPr>
          </a:p>
          <a:p>
            <a:pPr hangingPunct="0"/>
            <a:r>
              <a:rPr lang="en-IN" sz="1996" i="1" dirty="0">
                <a:latin typeface="Liberation Serif" pitchFamily="18"/>
                <a:ea typeface="DejaVu Sans" pitchFamily="2"/>
                <a:cs typeface="DejaVu Sans" pitchFamily="2"/>
              </a:rPr>
              <a:t> </a:t>
            </a:r>
          </a:p>
          <a:p>
            <a:pPr hangingPunct="0"/>
            <a:endParaRPr lang="en-IN" sz="1996" i="1" dirty="0">
              <a:latin typeface="Liberation Serif" pitchFamily="18"/>
              <a:ea typeface="DejaVu Sans" pitchFamily="2"/>
              <a:cs typeface="DejaVu Sans" pitchFamily="2"/>
            </a:endParaRPr>
          </a:p>
          <a:p>
            <a:pPr hangingPunct="0"/>
            <a:endParaRPr lang="en-IN" sz="1996" i="1" dirty="0">
              <a:latin typeface="Liberation Serif" pitchFamily="18"/>
              <a:ea typeface="DejaVu Sans" pitchFamily="2"/>
              <a:cs typeface="DejaVu Sans" pitchFamily="2"/>
            </a:endParaRPr>
          </a:p>
          <a:p>
            <a:pPr hangingPunct="0"/>
            <a:endParaRPr lang="en-IN" sz="1996" i="1" dirty="0">
              <a:latin typeface="Liberation Serif" pitchFamily="18"/>
              <a:ea typeface="DejaVu Sans" pitchFamily="2"/>
              <a:cs typeface="DejaVu Sans" pitchFamily="2"/>
            </a:endParaRPr>
          </a:p>
          <a:p>
            <a:pPr hangingPunct="0"/>
            <a:endParaRPr lang="en-IN" sz="1996" i="1" dirty="0">
              <a:solidFill>
                <a:srgbClr val="FFFFFF"/>
              </a:solidFill>
              <a:latin typeface="Liberation Serif" pitchFamily="18"/>
              <a:ea typeface="DejaVu Sans" pitchFamily="2"/>
              <a:cs typeface="DejaVu Sans" pitchFamily="2"/>
            </a:endParaRPr>
          </a:p>
          <a:p>
            <a:pPr hangingPunct="0"/>
            <a:endParaRPr lang="en-IN" sz="1996" i="1" dirty="0">
              <a:solidFill>
                <a:srgbClr val="FFFFFF"/>
              </a:solidFill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0621" y="5112846"/>
            <a:ext cx="2787767" cy="928712"/>
          </a:xfrm>
          <a:prstGeom prst="rect">
            <a:avLst/>
          </a:prstGeom>
          <a:noFill/>
          <a:ln>
            <a:noFill/>
          </a:ln>
          <a:effectLst>
            <a:outerShdw dir="16200000" algn="tl">
              <a:srgbClr val="808080"/>
            </a:outerShdw>
          </a:effectLst>
        </p:spPr>
        <p:txBody>
          <a:bodyPr vert="horz" wrap="none" lIns="81638" tIns="40819" rIns="81638" bIns="40819" anchorCtr="0" compatLnSpc="0"/>
          <a:lstStyle/>
          <a:p>
            <a:pPr algn="ctr" hangingPunct="0"/>
            <a:r>
              <a:rPr lang="en-IN" sz="1996" i="1" dirty="0">
                <a:latin typeface="Liberation Serif" pitchFamily="18"/>
                <a:ea typeface="DejaVu Sans" pitchFamily="2"/>
                <a:cs typeface="DejaVu Sans" pitchFamily="2"/>
              </a:rPr>
              <a:t>sensors, glasses, watches</a:t>
            </a:r>
          </a:p>
          <a:p>
            <a:pPr algn="ctr" hangingPunct="0"/>
            <a:r>
              <a:rPr lang="en-IN" sz="1996" i="1" dirty="0">
                <a:latin typeface="Liberation Serif" pitchFamily="18"/>
                <a:ea typeface="DejaVu Sans" pitchFamily="2"/>
                <a:cs typeface="DejaVu Sans" pitchFamily="2"/>
              </a:rPr>
              <a:t>and even foot wear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02237" y="5094559"/>
            <a:ext cx="4028988" cy="940140"/>
          </a:xfrm>
          <a:prstGeom prst="rect">
            <a:avLst/>
          </a:prstGeom>
          <a:noFill/>
          <a:ln>
            <a:noFill/>
          </a:ln>
          <a:effectLst>
            <a:outerShdw dir="16200000" algn="tl">
              <a:srgbClr val="808080"/>
            </a:outerShdw>
          </a:effectLst>
        </p:spPr>
        <p:txBody>
          <a:bodyPr vert="horz" wrap="none" lIns="81638" tIns="40819" rIns="81638" bIns="40819" anchorCtr="0" compatLnSpc="0"/>
          <a:lstStyle/>
          <a:p>
            <a:pPr algn="ctr" hangingPunct="0"/>
            <a:r>
              <a:rPr lang="en-IN" sz="1996" i="1" dirty="0">
                <a:solidFill>
                  <a:srgbClr val="FFFFFF"/>
                </a:solidFill>
                <a:latin typeface="Liberation Serif" pitchFamily="18"/>
                <a:ea typeface="DejaVu Sans" pitchFamily="2"/>
                <a:cs typeface="DejaVu Sans" pitchFamily="2"/>
              </a:rPr>
              <a:t>  </a:t>
            </a:r>
            <a:r>
              <a:rPr lang="en-IN" sz="1996" i="1" dirty="0">
                <a:latin typeface="Liberation Serif" pitchFamily="18"/>
                <a:ea typeface="DejaVu Sans" pitchFamily="2"/>
                <a:cs typeface="DejaVu Sans" pitchFamily="2"/>
              </a:rPr>
              <a:t>Information aggregator</a:t>
            </a:r>
          </a:p>
          <a:p>
            <a:pPr algn="ctr" hangingPunct="0"/>
            <a:r>
              <a:rPr lang="en-IN" sz="1996" i="1" dirty="0">
                <a:latin typeface="Liberation Serif" pitchFamily="18"/>
                <a:ea typeface="DejaVu Sans" pitchFamily="2"/>
                <a:cs typeface="DejaVu Sans" pitchFamily="2"/>
              </a:rPr>
              <a:t>&amp; </a:t>
            </a:r>
            <a:r>
              <a:rPr lang="en-IN" sz="1996" i="1" dirty="0" err="1">
                <a:latin typeface="Liberation Serif" pitchFamily="18"/>
                <a:ea typeface="DejaVu Sans" pitchFamily="2"/>
                <a:cs typeface="DejaVu Sans" pitchFamily="2"/>
              </a:rPr>
              <a:t>analyzer</a:t>
            </a:r>
            <a:endParaRPr lang="en-IN" sz="1996" i="1" dirty="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9" name="Straight Connector 8"/>
          <p:cNvSpPr/>
          <p:nvPr/>
        </p:nvSpPr>
        <p:spPr>
          <a:xfrm>
            <a:off x="1567446" y="4212871"/>
            <a:ext cx="6139162" cy="0"/>
          </a:xfrm>
          <a:prstGeom prst="line">
            <a:avLst/>
          </a:prstGeom>
          <a:noFill/>
          <a:ln w="25400">
            <a:solidFill>
              <a:srgbClr val="FFFFFF"/>
            </a:solidFill>
            <a:prstDash val="solid"/>
          </a:ln>
        </p:spPr>
        <p:txBody>
          <a:bodyPr vert="horz" wrap="none" lIns="0" tIns="0" rIns="0" bIns="0" anchor="ctr" compatLnSpc="0"/>
          <a:lstStyle/>
          <a:p>
            <a:pPr lvl="0" rtl="0" hangingPunct="0">
              <a:buNone/>
              <a:tabLst/>
            </a:pPr>
            <a:endParaRPr lang="en-IN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0" name="Straight Connector 9"/>
          <p:cNvSpPr/>
          <p:nvPr/>
        </p:nvSpPr>
        <p:spPr>
          <a:xfrm>
            <a:off x="1371515" y="4441456"/>
            <a:ext cx="0" cy="457172"/>
          </a:xfrm>
          <a:prstGeom prst="line">
            <a:avLst/>
          </a:prstGeom>
          <a:noFill/>
          <a:ln w="25400">
            <a:solidFill>
              <a:srgbClr val="FFFFFF"/>
            </a:solidFill>
            <a:prstDash val="solid"/>
          </a:ln>
        </p:spPr>
        <p:txBody>
          <a:bodyPr vert="horz" wrap="none" lIns="0" tIns="0" rIns="0" bIns="0" anchor="ctr" compatLnSpc="0"/>
          <a:lstStyle/>
          <a:p>
            <a:pPr lvl="0" rtl="0" hangingPunct="0">
              <a:buNone/>
              <a:tabLst/>
            </a:pPr>
            <a:endParaRPr lang="en-IN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traight Connector 10"/>
          <p:cNvSpPr/>
          <p:nvPr/>
        </p:nvSpPr>
        <p:spPr>
          <a:xfrm>
            <a:off x="7837229" y="4441456"/>
            <a:ext cx="0" cy="457172"/>
          </a:xfrm>
          <a:prstGeom prst="line">
            <a:avLst/>
          </a:prstGeom>
          <a:noFill/>
          <a:ln w="25400">
            <a:solidFill>
              <a:srgbClr val="FFFFFF"/>
            </a:solidFill>
            <a:prstDash val="solid"/>
          </a:ln>
        </p:spPr>
        <p:txBody>
          <a:bodyPr vert="horz" wrap="none" lIns="0" tIns="0" rIns="0" bIns="0" anchor="ctr" compatLnSpc="0"/>
          <a:lstStyle/>
          <a:p>
            <a:pPr lvl="0" rtl="0" hangingPunct="0">
              <a:buNone/>
              <a:tabLst/>
            </a:pPr>
            <a:endParaRPr lang="en-IN" sz="2177">
              <a:latin typeface="Liberation Serif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66994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0" y="-539102"/>
            <a:ext cx="9143760" cy="73967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457171" y="96367"/>
            <a:ext cx="8228110" cy="1144888"/>
          </a:xfrm>
        </p:spPr>
        <p:txBody>
          <a:bodyPr>
            <a:normAutofit fontScale="90000"/>
          </a:bodyPr>
          <a:lstStyle/>
          <a:p>
            <a:pPr lvl="0"/>
            <a:r>
              <a:rPr lang="en-IN" b="1" dirty="0">
                <a:solidFill>
                  <a:srgbClr val="FFFFFF"/>
                </a:solidFill>
              </a:rPr>
              <a:t>Forces Driving the Growth of Wearable Technology</a:t>
            </a:r>
          </a:p>
        </p:txBody>
      </p:sp>
      <p:sp>
        <p:nvSpPr>
          <p:cNvPr id="4" name="Title 3"/>
          <p:cNvSpPr txBox="1">
            <a:spLocks noGrp="1"/>
          </p:cNvSpPr>
          <p:nvPr>
            <p:ph type="title" idx="4294967295"/>
          </p:nvPr>
        </p:nvSpPr>
        <p:spPr>
          <a:xfrm>
            <a:off x="98292" y="3821009"/>
            <a:ext cx="2579428" cy="2384150"/>
          </a:xfrm>
        </p:spPr>
        <p:txBody>
          <a:bodyPr/>
          <a:lstStyle/>
          <a:p>
            <a:pPr lvl="0"/>
            <a:r>
              <a:rPr lang="en-IN" sz="1451">
                <a:solidFill>
                  <a:srgbClr val="FFFFFF"/>
                </a:solidFill>
                <a:latin typeface="Liberation Serif" pitchFamily="18"/>
              </a:rPr>
              <a:t>Getting 100 times smaller each decade</a:t>
            </a:r>
            <a:br>
              <a:rPr lang="en-IN" sz="1451">
                <a:solidFill>
                  <a:srgbClr val="FFFFFF"/>
                </a:solidFill>
                <a:latin typeface="Liberation Serif" pitchFamily="18"/>
              </a:rPr>
            </a:br>
            <a:r>
              <a:rPr lang="en-IN" sz="1451">
                <a:solidFill>
                  <a:srgbClr val="FFFFFF"/>
                </a:solidFill>
                <a:latin typeface="Liberation Serif" pitchFamily="18"/>
              </a:rPr>
              <a:t/>
            </a:r>
            <a:br>
              <a:rPr lang="en-IN" sz="1451">
                <a:solidFill>
                  <a:srgbClr val="FFFFFF"/>
                </a:solidFill>
                <a:latin typeface="Liberation Serif" pitchFamily="18"/>
              </a:rPr>
            </a:br>
            <a:r>
              <a:rPr lang="en-IN" sz="1451">
                <a:solidFill>
                  <a:srgbClr val="FFFFFF"/>
                </a:solidFill>
                <a:latin typeface="Liberation Serif" pitchFamily="18"/>
              </a:rPr>
              <a:t> Capabilities and feature convergence</a:t>
            </a:r>
            <a:br>
              <a:rPr lang="en-IN" sz="1451">
                <a:solidFill>
                  <a:srgbClr val="FFFFFF"/>
                </a:solidFill>
                <a:latin typeface="Liberation Serif" pitchFamily="18"/>
              </a:rPr>
            </a:br>
            <a:r>
              <a:rPr lang="en-IN" sz="1451">
                <a:solidFill>
                  <a:srgbClr val="FFFFFF"/>
                </a:solidFill>
                <a:latin typeface="Liberation Serif" pitchFamily="18"/>
              </a:rPr>
              <a:t/>
            </a:r>
            <a:br>
              <a:rPr lang="en-IN" sz="1451">
                <a:solidFill>
                  <a:srgbClr val="FFFFFF"/>
                </a:solidFill>
                <a:latin typeface="Liberation Serif" pitchFamily="18"/>
              </a:rPr>
            </a:br>
            <a:r>
              <a:rPr lang="en-IN" sz="1451">
                <a:solidFill>
                  <a:srgbClr val="FFFFFF"/>
                </a:solidFill>
                <a:latin typeface="Liberation Serif" pitchFamily="18"/>
              </a:rPr>
              <a:t> Easy portability</a:t>
            </a:r>
            <a:br>
              <a:rPr lang="en-IN" sz="1451">
                <a:solidFill>
                  <a:srgbClr val="FFFFFF"/>
                </a:solidFill>
                <a:latin typeface="Liberation Serif" pitchFamily="18"/>
              </a:rPr>
            </a:br>
            <a:r>
              <a:rPr lang="en-IN" sz="1451">
                <a:solidFill>
                  <a:srgbClr val="FFFFFF"/>
                </a:solidFill>
                <a:latin typeface="Liberation Serif" pitchFamily="18"/>
              </a:rPr>
              <a:t/>
            </a:r>
            <a:br>
              <a:rPr lang="en-IN" sz="1451">
                <a:solidFill>
                  <a:srgbClr val="FFFFFF"/>
                </a:solidFill>
                <a:latin typeface="Liberation Serif" pitchFamily="18"/>
              </a:rPr>
            </a:br>
            <a:r>
              <a:rPr lang="en-IN" sz="1451">
                <a:solidFill>
                  <a:srgbClr val="FFFFFF"/>
                </a:solidFill>
                <a:latin typeface="Liberation Serif" pitchFamily="18"/>
              </a:rPr>
              <a:t>By 2020, batteries are expected to be 2.2x more powerful</a:t>
            </a:r>
          </a:p>
        </p:txBody>
      </p:sp>
      <p:sp>
        <p:nvSpPr>
          <p:cNvPr id="5" name="Title 4"/>
          <p:cNvSpPr txBox="1">
            <a:spLocks noGrp="1"/>
          </p:cNvSpPr>
          <p:nvPr>
            <p:ph type="title" idx="4294967295"/>
          </p:nvPr>
        </p:nvSpPr>
        <p:spPr>
          <a:xfrm>
            <a:off x="3134892" y="2016814"/>
            <a:ext cx="2938961" cy="2457298"/>
          </a:xfrm>
        </p:spPr>
        <p:txBody>
          <a:bodyPr/>
          <a:lstStyle/>
          <a:p>
            <a:pPr lvl="0"/>
            <a:r>
              <a:rPr lang="en-IN" sz="1451" dirty="0">
                <a:solidFill>
                  <a:srgbClr val="FFFFFF"/>
                </a:solidFill>
                <a:latin typeface="Liberation Serif" pitchFamily="18"/>
              </a:rPr>
              <a:t>Internet of things, big data and SDN</a:t>
            </a:r>
            <a:br>
              <a:rPr lang="en-IN" sz="1451" dirty="0">
                <a:solidFill>
                  <a:srgbClr val="FFFFFF"/>
                </a:solidFill>
                <a:latin typeface="Liberation Serif" pitchFamily="18"/>
              </a:rPr>
            </a:br>
            <a:r>
              <a:rPr lang="en-IN" sz="1451" dirty="0">
                <a:solidFill>
                  <a:srgbClr val="FFFFFF"/>
                </a:solidFill>
                <a:latin typeface="Liberation Serif" pitchFamily="18"/>
              </a:rPr>
              <a:t/>
            </a:r>
            <a:br>
              <a:rPr lang="en-IN" sz="1451" dirty="0">
                <a:solidFill>
                  <a:srgbClr val="FFFFFF"/>
                </a:solidFill>
                <a:latin typeface="Liberation Serif" pitchFamily="18"/>
              </a:rPr>
            </a:br>
            <a:r>
              <a:rPr lang="en-IN" sz="1451" dirty="0">
                <a:solidFill>
                  <a:srgbClr val="FFFFFF"/>
                </a:solidFill>
                <a:latin typeface="Liberation Serif" pitchFamily="18"/>
              </a:rPr>
              <a:t> </a:t>
            </a:r>
            <a:r>
              <a:rPr lang="en-IN" sz="1451" dirty="0" err="1">
                <a:solidFill>
                  <a:srgbClr val="FFFFFF"/>
                </a:solidFill>
                <a:latin typeface="Liberation Serif" pitchFamily="18"/>
              </a:rPr>
              <a:t>Consumerisation</a:t>
            </a:r>
            <a:r>
              <a:rPr lang="en-IN" sz="1451" dirty="0">
                <a:solidFill>
                  <a:srgbClr val="FFFFFF"/>
                </a:solidFill>
                <a:latin typeface="Liberation Serif" pitchFamily="18"/>
              </a:rPr>
              <a:t> of enterprise IT</a:t>
            </a:r>
            <a:br>
              <a:rPr lang="en-IN" sz="1451" dirty="0">
                <a:solidFill>
                  <a:srgbClr val="FFFFFF"/>
                </a:solidFill>
                <a:latin typeface="Liberation Serif" pitchFamily="18"/>
              </a:rPr>
            </a:br>
            <a:r>
              <a:rPr lang="en-IN" sz="1451" dirty="0">
                <a:solidFill>
                  <a:srgbClr val="FFFFFF"/>
                </a:solidFill>
                <a:latin typeface="Liberation Serif" pitchFamily="18"/>
              </a:rPr>
              <a:t>Multiple devices ownership, Improvement of camera technologies</a:t>
            </a:r>
            <a:br>
              <a:rPr lang="en-IN" sz="1451" dirty="0">
                <a:solidFill>
                  <a:srgbClr val="FFFFFF"/>
                </a:solidFill>
                <a:latin typeface="Liberation Serif" pitchFamily="18"/>
              </a:rPr>
            </a:br>
            <a:r>
              <a:rPr lang="en-IN" sz="1451" dirty="0">
                <a:solidFill>
                  <a:srgbClr val="FFFFFF"/>
                </a:solidFill>
                <a:latin typeface="Liberation Serif" pitchFamily="18"/>
              </a:rPr>
              <a:t/>
            </a:r>
            <a:br>
              <a:rPr lang="en-IN" sz="1451" dirty="0">
                <a:solidFill>
                  <a:srgbClr val="FFFFFF"/>
                </a:solidFill>
                <a:latin typeface="Liberation Serif" pitchFamily="18"/>
              </a:rPr>
            </a:br>
            <a:r>
              <a:rPr lang="en-IN" sz="1451" dirty="0">
                <a:solidFill>
                  <a:srgbClr val="FFFFFF"/>
                </a:solidFill>
                <a:latin typeface="Liberation Serif" pitchFamily="18"/>
              </a:rPr>
              <a:t>Cloud storage services – expected to exceed 2 billion by 2014</a:t>
            </a:r>
            <a:br>
              <a:rPr lang="en-IN" sz="1451" dirty="0">
                <a:solidFill>
                  <a:srgbClr val="FFFFFF"/>
                </a:solidFill>
                <a:latin typeface="Liberation Serif" pitchFamily="18"/>
              </a:rPr>
            </a:br>
            <a:r>
              <a:rPr lang="en-IN" sz="1451" dirty="0">
                <a:solidFill>
                  <a:srgbClr val="FFFFFF"/>
                </a:solidFill>
                <a:latin typeface="Liberation Serif" pitchFamily="18"/>
              </a:rPr>
              <a:t/>
            </a:r>
            <a:br>
              <a:rPr lang="en-IN" sz="1451" dirty="0">
                <a:solidFill>
                  <a:srgbClr val="FFFFFF"/>
                </a:solidFill>
                <a:latin typeface="Liberation Serif" pitchFamily="18"/>
              </a:rPr>
            </a:br>
            <a:r>
              <a:rPr lang="en-IN" sz="1451" dirty="0">
                <a:solidFill>
                  <a:srgbClr val="FFFFFF"/>
                </a:solidFill>
                <a:latin typeface="Liberation Serif" pitchFamily="18"/>
              </a:rPr>
              <a:t>Reduced IT cost with Cloud Computing</a:t>
            </a:r>
          </a:p>
        </p:txBody>
      </p:sp>
      <p:sp>
        <p:nvSpPr>
          <p:cNvPr id="6" name="Title 5"/>
          <p:cNvSpPr txBox="1">
            <a:spLocks noGrp="1"/>
          </p:cNvSpPr>
          <p:nvPr>
            <p:ph type="title" idx="4294967295"/>
          </p:nvPr>
        </p:nvSpPr>
        <p:spPr>
          <a:xfrm>
            <a:off x="6465714" y="4016940"/>
            <a:ext cx="2449134" cy="1937428"/>
          </a:xfrm>
        </p:spPr>
        <p:txBody>
          <a:bodyPr>
            <a:normAutofit fontScale="90000"/>
          </a:bodyPr>
          <a:lstStyle/>
          <a:p>
            <a:pPr lvl="0"/>
            <a:r>
              <a:rPr lang="en-IN" sz="1451">
                <a:solidFill>
                  <a:srgbClr val="FFFFFF"/>
                </a:solidFill>
                <a:latin typeface="Liberation Serif" pitchFamily="18"/>
              </a:rPr>
              <a:t>Implicit location information, </a:t>
            </a:r>
            <a:br>
              <a:rPr lang="en-IN" sz="1451">
                <a:solidFill>
                  <a:srgbClr val="FFFFFF"/>
                </a:solidFill>
                <a:latin typeface="Liberation Serif" pitchFamily="18"/>
              </a:rPr>
            </a:br>
            <a:r>
              <a:rPr lang="en-IN" sz="1451">
                <a:solidFill>
                  <a:srgbClr val="FFFFFF"/>
                </a:solidFill>
                <a:latin typeface="Liberation Serif" pitchFamily="18"/>
              </a:rPr>
              <a:t/>
            </a:r>
            <a:br>
              <a:rPr lang="en-IN" sz="1451">
                <a:solidFill>
                  <a:srgbClr val="FFFFFF"/>
                </a:solidFill>
                <a:latin typeface="Liberation Serif" pitchFamily="18"/>
              </a:rPr>
            </a:br>
            <a:r>
              <a:rPr lang="en-IN" sz="1451">
                <a:solidFill>
                  <a:srgbClr val="FFFFFF"/>
                </a:solidFill>
                <a:latin typeface="Liberation Serif" pitchFamily="18"/>
              </a:rPr>
              <a:t>Internet traffic information</a:t>
            </a:r>
            <a:br>
              <a:rPr lang="en-IN" sz="1451">
                <a:solidFill>
                  <a:srgbClr val="FFFFFF"/>
                </a:solidFill>
                <a:latin typeface="Liberation Serif" pitchFamily="18"/>
              </a:rPr>
            </a:br>
            <a:r>
              <a:rPr lang="en-IN" sz="1451">
                <a:solidFill>
                  <a:srgbClr val="FFFFFF"/>
                </a:solidFill>
                <a:latin typeface="Liberation Serif" pitchFamily="18"/>
              </a:rPr>
              <a:t/>
            </a:r>
            <a:br>
              <a:rPr lang="en-IN" sz="1451">
                <a:solidFill>
                  <a:srgbClr val="FFFFFF"/>
                </a:solidFill>
                <a:latin typeface="Liberation Serif" pitchFamily="18"/>
              </a:rPr>
            </a:br>
            <a:r>
              <a:rPr lang="en-IN" sz="1451">
                <a:solidFill>
                  <a:srgbClr val="FFFFFF"/>
                </a:solidFill>
                <a:latin typeface="Liberation Serif" pitchFamily="18"/>
              </a:rPr>
              <a:t>Device based location service (GPS)</a:t>
            </a:r>
            <a:br>
              <a:rPr lang="en-IN" sz="1451">
                <a:solidFill>
                  <a:srgbClr val="FFFFFF"/>
                </a:solidFill>
                <a:latin typeface="Liberation Serif" pitchFamily="18"/>
              </a:rPr>
            </a:br>
            <a:r>
              <a:rPr lang="en-IN" sz="1451">
                <a:solidFill>
                  <a:srgbClr val="FFFFFF"/>
                </a:solidFill>
                <a:latin typeface="Liberation Serif" pitchFamily="18"/>
              </a:rPr>
              <a:t/>
            </a:r>
            <a:br>
              <a:rPr lang="en-IN" sz="1451">
                <a:solidFill>
                  <a:srgbClr val="FFFFFF"/>
                </a:solidFill>
                <a:latin typeface="Liberation Serif" pitchFamily="18"/>
              </a:rPr>
            </a:br>
            <a:r>
              <a:rPr lang="en-IN" sz="1451">
                <a:solidFill>
                  <a:srgbClr val="FFFFFF"/>
                </a:solidFill>
                <a:latin typeface="Liberation Serif" pitchFamily="18"/>
              </a:rPr>
              <a:t>iOS, Android, Blackberry OS, Windows Mobile, Symbian S60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3820649" y="1489107"/>
            <a:ext cx="1600101" cy="88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6857575" y="3459190"/>
            <a:ext cx="1600101" cy="88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685758" y="3429148"/>
            <a:ext cx="1600101" cy="8843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359207" y="3172805"/>
            <a:ext cx="2285858" cy="1007410"/>
          </a:xfrm>
          <a:prstGeom prst="rect">
            <a:avLst/>
          </a:prstGeom>
          <a:noFill/>
          <a:ln>
            <a:noFill/>
          </a:ln>
          <a:effectLst>
            <a:outerShdw dir="16200000" algn="tl">
              <a:srgbClr val="808080"/>
            </a:outerShdw>
          </a:effectLst>
        </p:spPr>
        <p:txBody>
          <a:bodyPr vert="horz" wrap="none" lIns="81638" tIns="40819" rIns="81638" bIns="40819" anchorCtr="0" compatLnSpc="0"/>
          <a:lstStyle/>
          <a:p>
            <a:pPr algn="ctr" hangingPunct="0"/>
            <a:r>
              <a:rPr lang="en-IN" sz="1814" b="1">
                <a:solidFill>
                  <a:srgbClr val="EEEEEE"/>
                </a:solidFill>
                <a:latin typeface="Liberation Sans" pitchFamily="18"/>
                <a:ea typeface="DejaVu Sans" pitchFamily="2"/>
                <a:cs typeface="Lohit Hindi" pitchFamily="2"/>
              </a:rPr>
              <a:t>Faster, smaller,</a:t>
            </a:r>
          </a:p>
          <a:p>
            <a:pPr algn="ctr" hangingPunct="0"/>
            <a:r>
              <a:rPr lang="en-IN" sz="1814" b="1">
                <a:solidFill>
                  <a:srgbClr val="EEEEEE"/>
                </a:solidFill>
                <a:latin typeface="Liberation Sans" pitchFamily="18"/>
                <a:ea typeface="DejaVu Sans" pitchFamily="2"/>
                <a:cs typeface="Lohit Hindi" pitchFamily="2"/>
              </a:rPr>
              <a:t>Cheaper hardware</a:t>
            </a:r>
          </a:p>
        </p:txBody>
      </p:sp>
      <p:sp>
        <p:nvSpPr>
          <p:cNvPr id="11" name="TextBox 10"/>
          <p:cNvSpPr txBox="1"/>
          <p:nvPr/>
        </p:nvSpPr>
        <p:spPr>
          <a:xfrm rot="10200">
            <a:off x="3411698" y="1521340"/>
            <a:ext cx="2359005" cy="730822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compatLnSpc="0"/>
          <a:lstStyle/>
          <a:p>
            <a:pPr lvl="0" algn="ctr" rtl="0" hangingPunct="0">
              <a:buNone/>
              <a:tabLst/>
            </a:pPr>
            <a:r>
              <a:rPr lang="en-IN" sz="1996" b="1">
                <a:solidFill>
                  <a:srgbClr val="EEEEEE"/>
                </a:solidFill>
                <a:latin typeface="Liberation Serif" pitchFamily="18"/>
                <a:ea typeface="DejaVu Sans" pitchFamily="2"/>
                <a:cs typeface="DejaVu Sans" pitchFamily="2"/>
              </a:rPr>
              <a:t>Cloud Storage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24016" y="3461803"/>
            <a:ext cx="1928611" cy="66518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compatLnSpc="0"/>
          <a:lstStyle/>
          <a:p>
            <a:pPr lvl="0" algn="ctr" rtl="0" hangingPunct="0">
              <a:buNone/>
              <a:tabLst/>
            </a:pPr>
            <a:r>
              <a:rPr lang="en-IN" sz="1996" b="1">
                <a:solidFill>
                  <a:srgbClr val="EEEEEE"/>
                </a:solidFill>
                <a:latin typeface="Liberation Serif" pitchFamily="18"/>
                <a:ea typeface="DejaVu Sans" pitchFamily="2"/>
                <a:cs typeface="DejaVu Sans" pitchFamily="2"/>
              </a:rPr>
              <a:t>Location Data</a:t>
            </a:r>
          </a:p>
        </p:txBody>
      </p:sp>
    </p:spTree>
    <p:extLst>
      <p:ext uri="{BB962C8B-B14F-4D97-AF65-F5344CB8AC3E}">
        <p14:creationId xmlns:p14="http://schemas.microsoft.com/office/powerpoint/2010/main" val="35483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109</Words>
  <Application>Microsoft Office PowerPoint</Application>
  <PresentationFormat>On-screen Show (4:3)</PresentationFormat>
  <Paragraphs>30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Calibri Light</vt:lpstr>
      <vt:lpstr>DejaVu Sans</vt:lpstr>
      <vt:lpstr>Liberation Sans</vt:lpstr>
      <vt:lpstr>Liberation Serif</vt:lpstr>
      <vt:lpstr>Lohit Hindi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Forces Driving the Growth of Wearable Technology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Microsoft</cp:lastModifiedBy>
  <cp:revision>7</cp:revision>
  <dcterms:created xsi:type="dcterms:W3CDTF">2016-04-26T05:28:14Z</dcterms:created>
  <dcterms:modified xsi:type="dcterms:W3CDTF">2018-04-07T12:09:08Z</dcterms:modified>
  <cp:category/>
</cp:coreProperties>
</file>